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</p:sldMasterIdLst>
  <p:sldIdLst>
    <p:sldId id="301" r:id="rId2"/>
    <p:sldId id="340" r:id="rId3"/>
    <p:sldId id="371" r:id="rId4"/>
    <p:sldId id="372" r:id="rId5"/>
    <p:sldId id="378" r:id="rId6"/>
    <p:sldId id="370" r:id="rId7"/>
    <p:sldId id="303" r:id="rId8"/>
    <p:sldId id="358" r:id="rId9"/>
    <p:sldId id="379" r:id="rId10"/>
    <p:sldId id="359" r:id="rId11"/>
    <p:sldId id="368" r:id="rId12"/>
    <p:sldId id="354" r:id="rId13"/>
    <p:sldId id="380" r:id="rId14"/>
    <p:sldId id="381" r:id="rId15"/>
    <p:sldId id="382" r:id="rId16"/>
    <p:sldId id="355" r:id="rId17"/>
    <p:sldId id="383" r:id="rId18"/>
    <p:sldId id="384" r:id="rId19"/>
    <p:sldId id="385" r:id="rId20"/>
    <p:sldId id="364" r:id="rId21"/>
    <p:sldId id="350" r:id="rId22"/>
    <p:sldId id="361" r:id="rId23"/>
    <p:sldId id="386" r:id="rId24"/>
    <p:sldId id="310" r:id="rId25"/>
    <p:sldId id="338" r:id="rId26"/>
    <p:sldId id="317" r:id="rId27"/>
    <p:sldId id="320" r:id="rId28"/>
    <p:sldId id="357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9900"/>
    <a:srgbClr val="25C5F7"/>
    <a:srgbClr val="5F9B6A"/>
    <a:srgbClr val="FF0000"/>
    <a:srgbClr val="FF00FF"/>
    <a:srgbClr val="F6C026"/>
    <a:srgbClr val="000000"/>
    <a:srgbClr val="9933FF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5212" autoAdjust="0"/>
  </p:normalViewPr>
  <p:slideViewPr>
    <p:cSldViewPr>
      <p:cViewPr>
        <p:scale>
          <a:sx n="70" d="100"/>
          <a:sy n="70" d="100"/>
        </p:scale>
        <p:origin x="-77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60342-004B-405F-A6C2-3334E0FC1DC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CCB5E-82E7-4B9C-ACD8-FDDEBF64066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FCE06-F5B8-45D8-880E-4B49D836C38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8AA98-AB3A-4D8B-A012-42D8473CA5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01831-07E1-43E6-B94B-B224F84CB90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7CE9-D2AC-4341-A6B9-43EE9DD2BCD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F0DAA-2B17-4EEA-8E8E-3DFD9C88545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A7169-C63C-4701-B5A2-BD9FC0DDCC4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E0D9D-ACC2-4CB3-89B1-975C70D2A8C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5F6E3-B506-4473-A21A-FDAA212B14C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20DA6-E0B4-4B2F-874A-81A502CB9F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4B268-5E6E-4E86-A1EF-D9ED7F3FBE6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82AE5C-77CB-4768-B6F5-909BD88BDCB3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pPr>
                <a:defRPr/>
              </a:pPr>
              <a:t>2018/10/28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88AB70-B1EE-4867-A416-C63D4084AF95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7.png"/><Relationship Id="rId4" Type="http://schemas.microsoft.com/office/2007/relationships/media" Target="../media/media1.wm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396617" y="1593915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  八年级上册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87624" y="3140968"/>
            <a:ext cx="6498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第四单元 光现象</a:t>
            </a:r>
            <a:endParaRPr lang="en-US" altLang="zh-CN" sz="32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</a:t>
            </a:r>
            <a:r>
              <a:rPr lang="en-US" altLang="zh-CN" sz="3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光的直线传播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69783" y="1458071"/>
            <a:ext cx="48965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光在玻璃中也是直线传播吗？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WordArt 2"/>
          <p:cNvSpPr>
            <a:spLocks noChangeArrowheads="1" noChangeShapeType="1"/>
          </p:cNvSpPr>
          <p:nvPr/>
        </p:nvSpPr>
        <p:spPr bwMode="auto">
          <a:xfrm>
            <a:off x="483679" y="1458071"/>
            <a:ext cx="2460428" cy="12241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dirty="0">
                <a:ln w="9525" cap="rnd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想一想，议一议</a:t>
            </a:r>
          </a:p>
        </p:txBody>
      </p:sp>
      <p:pic>
        <p:nvPicPr>
          <p:cNvPr id="2" name="光在不均匀和不同种介质中的传播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59434" y="2843644"/>
            <a:ext cx="3657600" cy="280035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488291" y="3068960"/>
            <a:ext cx="4429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光在玻璃中沿直线传播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69783" y="5651463"/>
            <a:ext cx="5191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光在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同种均匀介质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中沿直线传播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836016"/>
            <a:ext cx="46983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光线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283" y="1592573"/>
            <a:ext cx="873238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沿光的传播路线画一条直线，并在直线上画上箭头表示光的传播方向。这种表示光的传播方向的直线叫做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光线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595801"/>
            <a:ext cx="1511683" cy="2316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3208736"/>
            <a:ext cx="2139519" cy="100575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9091" y="4869160"/>
            <a:ext cx="87323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光线实际上是不存在的，是人们用来表示光的传播路线的，是一种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理想模型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277544" y="292494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483768" y="853167"/>
            <a:ext cx="46983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光的直线传播现象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1542310"/>
            <a:ext cx="46983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、影子的形成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732" y="2420888"/>
            <a:ext cx="4458072" cy="29646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7322" y="2404543"/>
            <a:ext cx="3884766" cy="298096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35132" y="5301208"/>
            <a:ext cx="83955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光是沿直线传播的，光在传播过程中遇到不透明的物体，在物体后面便形成了暗区就是影子。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277544" y="292494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483768" y="853167"/>
            <a:ext cx="46983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光的直线传播现象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1542310"/>
            <a:ext cx="46983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、日食、月食的形成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77312" y="5805264"/>
            <a:ext cx="8395589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日食是月球的影子投映到地球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6906" y="2278979"/>
            <a:ext cx="6096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277544" y="292494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77311" y="5805264"/>
            <a:ext cx="8395589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月食是地球的影子投映到月球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916832"/>
            <a:ext cx="4139545" cy="33707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1" y="1916832"/>
            <a:ext cx="4591463" cy="3370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277544" y="292494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403648" y="5805264"/>
            <a:ext cx="8395589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日食、月食是光的直线传播现象。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272250"/>
            <a:ext cx="7503556" cy="43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知识拓展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1346" y="1127594"/>
            <a:ext cx="670790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、小孔成像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9174017">
            <a:off x="-48264" y="1820579"/>
            <a:ext cx="2977467" cy="1773617"/>
            <a:chOff x="1573983" y="1974776"/>
            <a:chExt cx="1813954" cy="1813954"/>
          </a:xfrm>
          <a:solidFill>
            <a:srgbClr val="92D050">
              <a:alpha val="20000"/>
            </a:srgbClr>
          </a:solidFill>
        </p:grpSpPr>
        <p:grpSp>
          <p:nvGrpSpPr>
            <p:cNvPr id="14" name="组合 13"/>
            <p:cNvGrpSpPr/>
            <p:nvPr/>
          </p:nvGrpSpPr>
          <p:grpSpPr>
            <a:xfrm rot="1267204">
              <a:off x="1573983" y="1974776"/>
              <a:ext cx="1813954" cy="1813954"/>
              <a:chOff x="3518404" y="1580443"/>
              <a:chExt cx="1276350" cy="1276350"/>
            </a:xfrm>
            <a:grpFill/>
          </p:grpSpPr>
          <p:sp>
            <p:nvSpPr>
              <p:cNvPr id="17" name="椭圆 16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pFill/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" name="椭圆 15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11560" y="2494388"/>
            <a:ext cx="1727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动动手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211" y="3676767"/>
            <a:ext cx="3323446" cy="244827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419872" y="1738781"/>
            <a:ext cx="54726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在一个空罐的底部中央打一个小孔，再用一块半透明的塑料膜蒙在空罐的口上，将小孔对着烛焰。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39952" y="4783626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看到了倒立的烛焰的像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知识拓展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19" y="2348880"/>
            <a:ext cx="8228193" cy="270298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41919" y="1484784"/>
            <a:ext cx="547260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小孔成像的原理：光的直线传播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知识拓展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1760" y="1153507"/>
            <a:ext cx="547260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光的直线传播应用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977252"/>
            <a:ext cx="547260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、激光准直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924944"/>
            <a:ext cx="7036814" cy="22167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71800" y="5085184"/>
            <a:ext cx="547260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激光引导掘进方向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知识拓展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712658"/>
            <a:ext cx="547260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、瞄准射击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4481707"/>
            <a:ext cx="547260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、几何测距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797131"/>
            <a:ext cx="3836414" cy="27106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4142" y="3704059"/>
            <a:ext cx="388620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268760"/>
            <a:ext cx="4061648" cy="2776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0480" y="1264651"/>
            <a:ext cx="3995936" cy="27809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658" y="4045578"/>
            <a:ext cx="4123318" cy="25600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7" y="4013350"/>
            <a:ext cx="3960440" cy="25922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80806" y="3429000"/>
            <a:ext cx="45897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多彩的光世界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1525248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、如图，我看不见“美景”的原因是（　　）</a:t>
            </a: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．光的直线传播	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．光的反射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．光的折射	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．光的色散</a:t>
            </a:r>
          </a:p>
        </p:txBody>
      </p:sp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知识巩固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12798" y="1615044"/>
            <a:ext cx="78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324532" y="1332309"/>
            <a:ext cx="8639956" cy="4977011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666633"/>
              </a:solidFill>
              <a:latin typeface="Verdana" panose="020B060403050404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2072427">
            <a:off x="8021969" y="1043210"/>
            <a:ext cx="1080120" cy="578197"/>
          </a:xfrm>
          <a:prstGeom prst="ellipse">
            <a:avLst/>
          </a:prstGeom>
          <a:solidFill>
            <a:srgbClr val="5F9B6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7" y="2138264"/>
            <a:ext cx="2918969" cy="168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课学习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9889" y="605184"/>
            <a:ext cx="3143689" cy="1013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636506" y="764704"/>
            <a:ext cx="2951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光速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83346" y="1619085"/>
            <a:ext cx="56345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电闪雷鸣， 滂沱大雨即将来临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这个过程中，你是先看到闪电还是先听到雷声，为什么？</a:t>
            </a:r>
          </a:p>
        </p:txBody>
      </p:sp>
      <p:sp>
        <p:nvSpPr>
          <p:cNvPr id="14" name="WordArt 2"/>
          <p:cNvSpPr>
            <a:spLocks noChangeArrowheads="1" noChangeShapeType="1"/>
          </p:cNvSpPr>
          <p:nvPr/>
        </p:nvSpPr>
        <p:spPr bwMode="auto">
          <a:xfrm>
            <a:off x="396068" y="1772816"/>
            <a:ext cx="2460428" cy="12241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dirty="0">
                <a:ln w="9525" cap="rnd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想一想，议一议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3254529" y="4477479"/>
            <a:ext cx="5889471" cy="72008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283346" y="4535005"/>
            <a:ext cx="756639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光的传播速度与声音的传播速度要快。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1372" y="3176531"/>
            <a:ext cx="2820468" cy="3343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  <p:bldP spid="16" grpId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77329" y="1425033"/>
            <a:ext cx="7723063" cy="72008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课学习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59" y="1412776"/>
            <a:ext cx="75663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真空中的光速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是宇宙间最快的速度，用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94377" y="2708920"/>
            <a:ext cx="7723063" cy="72008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63959" y="2718251"/>
            <a:ext cx="756639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3×10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m/s=3×10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km/s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525835" y="3861047"/>
            <a:ext cx="7723063" cy="1442521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763959" y="3918574"/>
            <a:ext cx="75663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光在空气中的速度非常接近于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，在水中的速度约为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3/4c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，在玻璃中的速度约为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2/3c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  <p:bldP spid="18" grpId="0" animBg="1"/>
      <p:bldP spid="20" grpId="0"/>
      <p:bldP spid="29" grpId="0" animBg="1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1525248"/>
            <a:ext cx="8424936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下列关于光的传播速度的几种说法中，正确的是（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．光的传播速度为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3×108m/s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．光和声音一样，不能在真空中传播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．光在真空中的传播速度为最大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．光在玻璃中的传播速度比在真空中大</a:t>
            </a:r>
          </a:p>
        </p:txBody>
      </p:sp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知识巩固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30101" y="2276872"/>
            <a:ext cx="533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324532" y="1332309"/>
            <a:ext cx="8639956" cy="4977011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666633"/>
              </a:solidFill>
              <a:latin typeface="Verdana" panose="020B060403050404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2072427">
            <a:off x="8021969" y="1043210"/>
            <a:ext cx="1080120" cy="578197"/>
          </a:xfrm>
          <a:prstGeom prst="ellipse">
            <a:avLst/>
          </a:prstGeom>
          <a:solidFill>
            <a:srgbClr val="5F9B6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1844824"/>
            <a:ext cx="9054703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98759" y="1059294"/>
            <a:ext cx="8544273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闪电和雷声是同时产生的，总是先看到闪电，后听到雷声，这是因为（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．打雷时，先发出闪电，后发出雷声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．闪电和雷声同时发生，但光的传播速度远远大于声音的传播速度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．闪电和雷声同时产生，但人对声音的反应要比对闪电的反应慢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．无法解释上述现象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29037" y="597629"/>
            <a:ext cx="1594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1934" y="177281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699" y="2492896"/>
            <a:ext cx="820340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20215" y="1472155"/>
            <a:ext cx="7992888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太阳光垂直照射到一很小的正方形小孔上，则在地面上产生光点的形状是（　　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．圆形的	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．正方形的	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．不规则的	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．成条形的</a:t>
            </a: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29037" y="597629"/>
            <a:ext cx="1594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2132015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700" y="2956629"/>
            <a:ext cx="868278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890231" y="1203778"/>
            <a:ext cx="78488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日，俄罗斯利用“进步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M15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号”货运飞船成功地进行了人造小月亮实验，它用直径为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的伞状反射镜反射阳光，将宽为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4km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倍满月亮度的光带扫过欧洲好几个国家，上述实验中（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．太阳是光源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．人造小月亮是光源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．太阳和人造小月亮都是光源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．太阳和人造小月亮都不是光源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29037" y="597629"/>
            <a:ext cx="1594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6" y="2819605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2564904"/>
            <a:ext cx="3960440" cy="2178744"/>
          </a:xfrm>
          <a:prstGeom prst="rect">
            <a:avLst/>
          </a:prstGeom>
        </p:spPr>
      </p:pic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29037" y="597629"/>
            <a:ext cx="1594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3475886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我们都学了什么？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3934" b="99689" l="547" r="99891">
                        <a14:foregroundMark x1="74836" y1="92029" x2="74836" y2="920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2633"/>
            <a:ext cx="3506983" cy="370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29037" y="597629"/>
            <a:ext cx="1594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4532" y="1844824"/>
            <a:ext cx="849694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光源：能够发光的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光的直线传播：光在均匀介质中是沿直线传播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光的直线传播在生活中的现象：影子、日食、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月食。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光速：光在真空中传播速度为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3×10</a:t>
            </a:r>
            <a:r>
              <a:rPr lang="en-US" altLang="zh-CN" sz="28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m/s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2348880"/>
            <a:ext cx="67266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漆黑的夜晚，我们什么也看不见；站在太阳下，紧闭双眼，仍什么也看不见。这是什么原因呢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8471" y="620688"/>
            <a:ext cx="3287705" cy="109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734683" y="828000"/>
            <a:ext cx="2781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光源</a:t>
            </a:r>
          </a:p>
        </p:txBody>
      </p:sp>
      <p:sp>
        <p:nvSpPr>
          <p:cNvPr id="10" name="WordArt 2"/>
          <p:cNvSpPr>
            <a:spLocks noChangeArrowheads="1" noChangeShapeType="1"/>
          </p:cNvSpPr>
          <p:nvPr/>
        </p:nvSpPr>
        <p:spPr bwMode="auto">
          <a:xfrm>
            <a:off x="461870" y="1700808"/>
            <a:ext cx="2460428" cy="12241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dirty="0">
                <a:ln w="9525" cap="rnd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想一想，议一议</a:t>
            </a:r>
          </a:p>
        </p:txBody>
      </p:sp>
      <p:sp>
        <p:nvSpPr>
          <p:cNvPr id="3" name="左弧形箭头 2"/>
          <p:cNvSpPr/>
          <p:nvPr/>
        </p:nvSpPr>
        <p:spPr>
          <a:xfrm>
            <a:off x="1403648" y="3364542"/>
            <a:ext cx="864096" cy="208068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7745" y="4725144"/>
            <a:ext cx="60486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人们要看见东西，必须要有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光源。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16216" y="4725144"/>
            <a:ext cx="936104" cy="72008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标注 14"/>
          <p:cNvSpPr/>
          <p:nvPr/>
        </p:nvSpPr>
        <p:spPr>
          <a:xfrm>
            <a:off x="2598475" y="5604609"/>
            <a:ext cx="5717942" cy="845512"/>
          </a:xfrm>
          <a:prstGeom prst="wedgeRoundRectCallout">
            <a:avLst>
              <a:gd name="adj1" fmla="val 35434"/>
              <a:gd name="adj2" fmla="val -81159"/>
              <a:gd name="adj3" fmla="val 16667"/>
            </a:avLst>
          </a:prstGeom>
          <a:solidFill>
            <a:schemeClr val="accent1">
              <a:alpha val="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849356" y="5696088"/>
            <a:ext cx="60486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所有能够发光的物体都叫做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光源。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3" grpId="0" animBg="1"/>
      <p:bldP spid="14" grpId="0"/>
      <p:bldP spid="8" grpId="0" animBg="1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5199" y="1268760"/>
            <a:ext cx="5341182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天然光源：太阳、萤火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虫、水母等。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199" y="3274881"/>
            <a:ext cx="3752472" cy="31784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5888" y="819152"/>
            <a:ext cx="4687168" cy="26818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5888" y="3645022"/>
            <a:ext cx="4687168" cy="2875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5199" y="1268760"/>
            <a:ext cx="45570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人造光源：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灯、蜡烛，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白炽灯等。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561454"/>
            <a:ext cx="3634605" cy="2692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243" y="846449"/>
            <a:ext cx="3384223" cy="25232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7820" y="3604205"/>
            <a:ext cx="3528646" cy="264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知识巩固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474906"/>
            <a:ext cx="8025258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夏天的夜晚，我们看到无数闪烁的星光，高悬的月亮，高楼内射出的各色灯光交相辉映，萤火虫在草丛中闪着淡淡的绿光，它们中一定不是光源的是（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．星星	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．月亮	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．灯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．萤火虫</a:t>
            </a: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645467" y="1332309"/>
            <a:ext cx="7958981" cy="3608859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666633"/>
              </a:solidFill>
              <a:latin typeface="Verdana" panose="020B060403050404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2072427">
            <a:off x="7959667" y="1091959"/>
            <a:ext cx="1080120" cy="578197"/>
          </a:xfrm>
          <a:prstGeom prst="ellipse">
            <a:avLst/>
          </a:prstGeom>
          <a:solidFill>
            <a:srgbClr val="5F9B6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012160" y="275131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8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6231" y="509710"/>
            <a:ext cx="3559985" cy="109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93778" y="776202"/>
            <a:ext cx="316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光的直线传播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332" y="1696605"/>
            <a:ext cx="4458392" cy="34526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696605"/>
            <a:ext cx="3720318" cy="345262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607244" y="5486171"/>
            <a:ext cx="45570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光在空气中的直线传播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109292" y="1123355"/>
            <a:ext cx="5927204" cy="1971309"/>
          </a:xfrm>
          <a:prstGeom prst="roundRect">
            <a:avLst>
              <a:gd name="adj" fmla="val 4243"/>
            </a:avLst>
          </a:prstGeom>
          <a:solidFill>
            <a:schemeClr val="accent1">
              <a:alpha val="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1395933"/>
            <a:ext cx="5904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在盛水的玻璃水槽内滴几滴牛奶，用激光笔将一束光射入水中，观察现象。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5976" y="4965631"/>
            <a:ext cx="442900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光在液体中沿直线传播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9174017">
            <a:off x="-65213" y="1302411"/>
            <a:ext cx="2977467" cy="1773617"/>
            <a:chOff x="1573983" y="1974776"/>
            <a:chExt cx="1813954" cy="1813954"/>
          </a:xfrm>
          <a:solidFill>
            <a:srgbClr val="92D050">
              <a:alpha val="20000"/>
            </a:srgbClr>
          </a:solidFill>
        </p:grpSpPr>
        <p:grpSp>
          <p:nvGrpSpPr>
            <p:cNvPr id="16" name="组合 15"/>
            <p:cNvGrpSpPr/>
            <p:nvPr/>
          </p:nvGrpSpPr>
          <p:grpSpPr>
            <a:xfrm rot="1267204">
              <a:off x="1573983" y="1974776"/>
              <a:ext cx="1813954" cy="1813954"/>
              <a:chOff x="3518404" y="1580443"/>
              <a:chExt cx="1276350" cy="1276350"/>
            </a:xfrm>
            <a:grpFill/>
          </p:grpSpPr>
          <p:sp>
            <p:nvSpPr>
              <p:cNvPr id="19" name="椭圆 18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pFill/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11560" y="1844824"/>
            <a:ext cx="1727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动动手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656" y="3422940"/>
            <a:ext cx="3664637" cy="2315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97" y="548680"/>
            <a:ext cx="205263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1372" y="605184"/>
            <a:ext cx="18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新课学习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4348" y="5415484"/>
            <a:ext cx="86409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光从玻璃进入空气，从空气进入水中，都发生了弯曲。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9560" y="1556792"/>
            <a:ext cx="5792831" cy="3531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模板2</Template>
  <TotalTime>0</TotalTime>
  <Words>1179</Words>
  <Application>Microsoft Office PowerPoint</Application>
  <PresentationFormat>全屏显示(4:3)</PresentationFormat>
  <Paragraphs>115</Paragraphs>
  <Slides>28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203</cp:revision>
  <dcterms:created xsi:type="dcterms:W3CDTF">2016-06-22T11:48:00Z</dcterms:created>
  <dcterms:modified xsi:type="dcterms:W3CDTF">2018-10-28T06:39:39Z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